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289" r:id="rId4"/>
    <p:sldId id="260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74" r:id="rId14"/>
    <p:sldId id="29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9" d="100"/>
          <a:sy n="59" d="100"/>
        </p:scale>
        <p:origin x="-167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5C853-76C2-4079-98C4-5CD08860D44D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Xqvykv5vfEi1zpyF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1" name="TextBox 10"/>
          <p:cNvSpPr txBox="1"/>
          <p:nvPr/>
        </p:nvSpPr>
        <p:spPr>
          <a:xfrm>
            <a:off x="685800" y="1143000"/>
            <a:ext cx="8077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Welcome to all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the MHRM Online lecture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4400" y="4953000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By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D</a:t>
            </a:r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r</a:t>
            </a:r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. Dhiraj Ovhal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HOD of Commerce  </a:t>
            </a:r>
            <a:endParaRPr lang="en-US" sz="3200" dirty="0">
              <a:solidFill>
                <a:schemeClr val="bg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9248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7. CRM Concept:-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/>
              <a:t>1990</a:t>
            </a:r>
          </a:p>
          <a:p>
            <a:r>
              <a:rPr lang="en-US" sz="2800" b="1" dirty="0" smtClean="0"/>
              <a:t>Long term relations hip with stakeholder</a:t>
            </a:r>
          </a:p>
          <a:p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Assume:- </a:t>
            </a:r>
            <a:r>
              <a:rPr lang="en-US" sz="2800" b="1" dirty="0" smtClean="0"/>
              <a:t> Progress and Prosper only Long term relationship with stakeholder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MR-Market Research:-  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Yes</a:t>
            </a: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R.D.-Research Development:- 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Yes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Profit :-  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Yes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C.S-Customer satisfaction:-  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Yes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A.S-After sales promotion:- 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Yes 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924800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8. Holistic Concept:-</a:t>
            </a:r>
          </a:p>
          <a:p>
            <a:pPr lvl="0">
              <a:buFont typeface="Wingdings" pitchFamily="2" charset="2"/>
              <a:buChar char="Ø"/>
            </a:pPr>
            <a:r>
              <a:rPr lang="en-US" sz="2800" b="1" dirty="0" smtClean="0"/>
              <a:t>New/Professional/</a:t>
            </a:r>
            <a:r>
              <a:rPr lang="en-US" sz="2800" b="1" dirty="0" err="1" smtClean="0"/>
              <a:t>Morden</a:t>
            </a:r>
            <a:r>
              <a:rPr lang="en-US" sz="2800" b="1" dirty="0" smtClean="0"/>
              <a:t> concept</a:t>
            </a:r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Philip </a:t>
            </a:r>
            <a:r>
              <a:rPr lang="en-US" sz="2800" dirty="0" err="1" smtClean="0">
                <a:latin typeface="Aharoni" pitchFamily="2" charset="-79"/>
                <a:cs typeface="Aharoni" pitchFamily="2" charset="-79"/>
              </a:rPr>
              <a:t>Kotler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has given  Four elements as follow  </a:t>
            </a:r>
            <a:endParaRPr lang="en-US" sz="2800" b="1" dirty="0" smtClean="0">
              <a:latin typeface="Aharoni" pitchFamily="2" charset="-79"/>
              <a:cs typeface="Aharoni" pitchFamily="2" charset="-79"/>
            </a:endParaRPr>
          </a:p>
          <a:p>
            <a:endParaRPr lang="en-US" sz="2800" b="1" dirty="0" smtClean="0"/>
          </a:p>
          <a:p>
            <a:r>
              <a:rPr lang="en-US" sz="2800" b="1" dirty="0" smtClean="0">
                <a:solidFill>
                  <a:srgbClr val="FFFF00"/>
                </a:solidFill>
              </a:rPr>
              <a:t>1.Integrated Marketing </a:t>
            </a:r>
          </a:p>
          <a:p>
            <a:r>
              <a:rPr lang="en-US" sz="2800" b="1" dirty="0" smtClean="0">
                <a:solidFill>
                  <a:srgbClr val="FFFF00"/>
                </a:solidFill>
              </a:rPr>
              <a:t>2.Realtionship Marketing </a:t>
            </a:r>
          </a:p>
          <a:p>
            <a:r>
              <a:rPr lang="en-US" sz="2800" b="1" dirty="0" smtClean="0">
                <a:solidFill>
                  <a:srgbClr val="FFFF00"/>
                </a:solidFill>
              </a:rPr>
              <a:t>3.Internal Marketing </a:t>
            </a:r>
          </a:p>
          <a:p>
            <a:r>
              <a:rPr lang="en-US" sz="2800" b="1" dirty="0" smtClean="0">
                <a:solidFill>
                  <a:srgbClr val="FFFF00"/>
                </a:solidFill>
              </a:rPr>
              <a:t>4.Proformance Marketing </a:t>
            </a:r>
            <a:endParaRPr lang="en-US" sz="28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MR-Market Research:-  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Yes</a:t>
            </a: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R.D.-Research Development:- 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Yes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Profit :-  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Yes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C.S-Customer satisfaction:-  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Yes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A.S-After sales promotion:- 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Yes 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797" y="-152400"/>
          <a:ext cx="8534403" cy="69113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48267"/>
                <a:gridCol w="948267"/>
                <a:gridCol w="948267"/>
                <a:gridCol w="948267"/>
                <a:gridCol w="948267"/>
                <a:gridCol w="948267"/>
                <a:gridCol w="948267"/>
                <a:gridCol w="948267"/>
                <a:gridCol w="948267"/>
              </a:tblGrid>
              <a:tr h="6781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245" marR="85725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5245" marR="85725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5245" marR="85725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5245" marR="85725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Exchange</a:t>
                      </a:r>
                      <a:endParaRPr lang="en-US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Production</a:t>
                      </a:r>
                      <a:endParaRPr lang="en-US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57835" indent="0" algn="ctr" defTabSz="914400" rtl="0" eaLnBrk="1" fontAlgn="auto" latinLnBrk="0" hangingPunct="1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457835" indent="0" algn="ctr" defTabSz="914400" rtl="0" eaLnBrk="1" fontAlgn="auto" latinLnBrk="0" hangingPunct="1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457835" indent="0" algn="ctr" defTabSz="914400" rtl="0" eaLnBrk="1" fontAlgn="auto" latinLnBrk="0" hangingPunct="1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Product</a:t>
                      </a:r>
                      <a:endParaRPr lang="en-US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Selling</a:t>
                      </a:r>
                      <a:endParaRPr lang="en-US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667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667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667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Marketing</a:t>
                      </a:r>
                      <a:endParaRPr lang="en-US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Societal</a:t>
                      </a:r>
                      <a:endParaRPr lang="en-US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CRM</a:t>
                      </a:r>
                      <a:endParaRPr lang="en-US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Holistic</a:t>
                      </a:r>
                      <a:endParaRPr lang="en-US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420">
                <a:tc>
                  <a:txBody>
                    <a:bodyPr/>
                    <a:lstStyle/>
                    <a:p>
                      <a:pPr marL="67945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/>
                        <a:t>M.R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marR="0" algn="ctr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marR="0" algn="ctr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31165" algn="r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2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40995" algn="r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2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" marR="0" algn="ctr">
                        <a:lnSpc>
                          <a:spcPts val="14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" marR="0" algn="ctr">
                        <a:lnSpc>
                          <a:spcPts val="14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76225" algn="r">
                        <a:lnSpc>
                          <a:spcPts val="14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" marR="0" algn="ctr">
                        <a:lnSpc>
                          <a:spcPts val="14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67945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/>
                        <a:t>R.D.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marR="0" algn="ctr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2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marR="0" algn="ctr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31165" algn="r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40995" algn="r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2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" marR="0" algn="ctr">
                        <a:lnSpc>
                          <a:spcPts val="14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" marR="0" algn="ctr">
                        <a:lnSpc>
                          <a:spcPts val="14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76225" algn="r">
                        <a:lnSpc>
                          <a:spcPts val="14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" marR="0" algn="ctr">
                        <a:lnSpc>
                          <a:spcPts val="14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67945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/>
                        <a:t>Profit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795" algn="ctr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98425" algn="ctr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955" marR="0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99695" algn="ctr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" marR="0" algn="ctr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" marR="0" algn="ctr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76225" algn="r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" marR="0" algn="ctr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67945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/>
                        <a:t>C.S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marR="0" algn="ctr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2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marR="0" algn="ctr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2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31165" algn="r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2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40995" algn="r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2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" marR="0" algn="ctr">
                        <a:lnSpc>
                          <a:spcPts val="14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" marR="0" algn="ctr">
                        <a:lnSpc>
                          <a:spcPts val="14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76225" algn="r">
                        <a:lnSpc>
                          <a:spcPts val="14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" marR="0" algn="ctr">
                        <a:lnSpc>
                          <a:spcPts val="14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67945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/>
                        <a:t>A.S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2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2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31165" algn="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40995" algn="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2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" marR="0" algn="ctr">
                        <a:lnSpc>
                          <a:spcPts val="14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" marR="0" algn="ctr">
                        <a:lnSpc>
                          <a:spcPts val="14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76225" algn="r">
                        <a:lnSpc>
                          <a:spcPts val="14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" marR="0" algn="ctr">
                        <a:lnSpc>
                          <a:spcPts val="14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9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Old</a:t>
                      </a:r>
                    </a:p>
                    <a:p>
                      <a:pPr marL="66675" marR="0">
                        <a:lnSpc>
                          <a:spcPts val="12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concept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Industry</a:t>
                      </a:r>
                    </a:p>
                    <a:p>
                      <a:pPr marL="67945" marR="0">
                        <a:lnSpc>
                          <a:spcPts val="12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revolution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Early 20</a:t>
                      </a:r>
                      <a:r>
                        <a:rPr lang="en-US" sz="1200" baseline="30000" dirty="0"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>
                        <a:lnSpc>
                          <a:spcPts val="12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Century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1930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1960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1980-90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1990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New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9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 marR="6921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3rd world/Un der Develope d country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8128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Large scale production and distributio n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3492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Only Best Quality product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87630">
                        <a:lnSpc>
                          <a:spcPct val="98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Great depression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 marR="12446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Customers are the king of market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243205">
                        <a:lnSpc>
                          <a:spcPct val="98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C.S+P+ S.W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7302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Long term relations hip with </a:t>
                      </a:r>
                      <a:r>
                        <a:rPr lang="en-US" sz="1200" spc="-5" dirty="0" err="1">
                          <a:latin typeface="Times New Roman" pitchFamily="18" charset="0"/>
                          <a:cs typeface="Times New Roman" pitchFamily="18" charset="0"/>
                        </a:rPr>
                        <a:t>stakehold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 pitchFamily="18" charset="0"/>
                          <a:cs typeface="Times New Roman" pitchFamily="18" charset="0"/>
                        </a:rPr>
                        <a:t>er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280035">
                        <a:lnSpc>
                          <a:spcPct val="98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Philip Kotler</a:t>
                      </a:r>
                    </a:p>
                    <a:p>
                      <a:pPr marL="67945" marR="9588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Four elements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9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 marR="7175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Assume- Customer buy any quality of products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16065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Assume- Customer buy Large scale produce goods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604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Assume- Customer buy Best quality of products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7429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Assume- Sell product by forcefully or </a:t>
                      </a:r>
                      <a:r>
                        <a:rPr lang="en-US" sz="1200" dirty="0" err="1">
                          <a:latin typeface="Times New Roman" pitchFamily="18" charset="0"/>
                          <a:cs typeface="Times New Roman" pitchFamily="18" charset="0"/>
                        </a:rPr>
                        <a:t>aggressivel</a:t>
                      </a: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 y through </a:t>
                      </a:r>
                      <a:r>
                        <a:rPr lang="en-US" sz="1200" spc="-5" dirty="0">
                          <a:latin typeface="Times New Roman" pitchFamily="18" charset="0"/>
                          <a:cs typeface="Times New Roman" pitchFamily="18" charset="0"/>
                        </a:rPr>
                        <a:t>Advertising </a:t>
                      </a: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Sales</a:t>
                      </a:r>
                    </a:p>
                    <a:p>
                      <a:pPr marL="67945" marR="0">
                        <a:lnSpc>
                          <a:spcPts val="12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promotion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 marR="13779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Assume:- The success of the </a:t>
                      </a:r>
                      <a:r>
                        <a:rPr lang="en-US" sz="1200" dirty="0" err="1">
                          <a:latin typeface="Times New Roman" pitchFamily="18" charset="0"/>
                          <a:cs typeface="Times New Roman" pitchFamily="18" charset="0"/>
                        </a:rPr>
                        <a:t>orgn</a:t>
                      </a: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 Depend on Customer satisfaction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159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Assume:- Progress of Company depends on C.S+P+ S.W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223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Assume:- Progress and prosper only Long term relations hip with </a:t>
                      </a:r>
                      <a:r>
                        <a:rPr lang="en-US" sz="1200" dirty="0" err="1">
                          <a:latin typeface="Times New Roman" pitchFamily="18" charset="0"/>
                          <a:cs typeface="Times New Roman" pitchFamily="18" charset="0"/>
                        </a:rPr>
                        <a:t>stakehold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>
                        <a:lnSpc>
                          <a:spcPts val="12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 pitchFamily="18" charset="0"/>
                          <a:cs typeface="Times New Roman" pitchFamily="18" charset="0"/>
                        </a:rPr>
                        <a:t>er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223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1.Integrat ed </a:t>
                      </a:r>
                      <a:r>
                        <a:rPr lang="en-US" sz="1200" dirty="0" err="1">
                          <a:latin typeface="Times New Roman" pitchFamily="18" charset="0"/>
                          <a:cs typeface="Times New Roman" pitchFamily="18" charset="0"/>
                        </a:rPr>
                        <a:t>Marketin</a:t>
                      </a: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 g 2.Realtio </a:t>
                      </a:r>
                      <a:r>
                        <a:rPr lang="en-US" sz="1200" dirty="0" err="1">
                          <a:latin typeface="Times New Roman" pitchFamily="18" charset="0"/>
                          <a:cs typeface="Times New Roman" pitchFamily="18" charset="0"/>
                        </a:rPr>
                        <a:t>nship</a:t>
                      </a: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 3.Internal 4.Profor </a:t>
                      </a:r>
                      <a:r>
                        <a:rPr lang="en-US" sz="1200" dirty="0" err="1">
                          <a:latin typeface="Times New Roman" pitchFamily="18" charset="0"/>
                          <a:cs typeface="Times New Roman" pitchFamily="18" charset="0"/>
                        </a:rPr>
                        <a:t>mance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9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13081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T. Levitt Marketing Myopia- (Narrow</a:t>
                      </a:r>
                    </a:p>
                    <a:p>
                      <a:pPr marL="67945" marR="12065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perception of Marketing)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164465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 pitchFamily="18" charset="0"/>
                          <a:cs typeface="Times New Roman" pitchFamily="18" charset="0"/>
                        </a:rPr>
                        <a:t>Eg</a:t>
                      </a: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-Tata Cancer Hospital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1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1524000" y="1752600"/>
            <a:ext cx="5943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Thank You </a:t>
            </a:r>
            <a:endParaRPr lang="en-US" sz="8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1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685800" y="1752600"/>
            <a:ext cx="7772400" cy="452431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Attendance Link</a:t>
            </a: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  <a:hlinkClick r:id="rId3"/>
              </a:rPr>
              <a:t>https://forms.gle/Xqvykv5vfEi1zpyF7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Last point mention today  date in feedback link 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6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681335"/>
            <a:ext cx="8382000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b="1" dirty="0" smtClean="0">
                <a:cs typeface="Aharoni" pitchFamily="2" charset="-79"/>
              </a:rPr>
              <a:t>Q.4 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Evolution of Marketing Concept / Explain Marketing Concepts </a:t>
            </a:r>
            <a:endParaRPr lang="en-US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752601"/>
            <a:ext cx="80772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(Shortcut to remember) </a:t>
            </a:r>
          </a:p>
          <a:p>
            <a:pPr algn="ctr"/>
            <a:r>
              <a:rPr lang="en-US" sz="4400" dirty="0" smtClean="0">
                <a:solidFill>
                  <a:srgbClr val="FFFF00"/>
                </a:solidFill>
              </a:rPr>
              <a:t>( M.R.-Marketing Research. </a:t>
            </a:r>
          </a:p>
          <a:p>
            <a:pPr algn="ctr"/>
            <a:r>
              <a:rPr lang="en-US" sz="4400" dirty="0" smtClean="0">
                <a:solidFill>
                  <a:srgbClr val="FFFF00"/>
                </a:solidFill>
              </a:rPr>
              <a:t>R.D.-Research Development, </a:t>
            </a:r>
          </a:p>
          <a:p>
            <a:pPr algn="ctr"/>
            <a:r>
              <a:rPr lang="en-US" sz="4400" dirty="0" smtClean="0">
                <a:solidFill>
                  <a:srgbClr val="FFFF00"/>
                </a:solidFill>
              </a:rPr>
              <a:t>C.S-Customer satisfaction,</a:t>
            </a:r>
          </a:p>
          <a:p>
            <a:pPr algn="ctr"/>
            <a:r>
              <a:rPr lang="en-US" sz="4400" dirty="0" smtClean="0">
                <a:solidFill>
                  <a:srgbClr val="FFFF00"/>
                </a:solidFill>
              </a:rPr>
              <a:t>Profit </a:t>
            </a:r>
          </a:p>
          <a:p>
            <a:pPr algn="ctr"/>
            <a:r>
              <a:rPr lang="en-US" sz="4400" dirty="0" smtClean="0">
                <a:solidFill>
                  <a:srgbClr val="FFFF00"/>
                </a:solidFill>
              </a:rPr>
              <a:t>A.S-After sales promotion) </a:t>
            </a:r>
            <a:r>
              <a:rPr lang="en-US" sz="4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4400" dirty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797" y="-152400"/>
          <a:ext cx="8534403" cy="69113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48267"/>
                <a:gridCol w="948267"/>
                <a:gridCol w="948267"/>
                <a:gridCol w="948267"/>
                <a:gridCol w="948267"/>
                <a:gridCol w="948267"/>
                <a:gridCol w="948267"/>
                <a:gridCol w="948267"/>
                <a:gridCol w="948267"/>
              </a:tblGrid>
              <a:tr h="6781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245" marR="85725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5245" marR="85725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5245" marR="85725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5245" marR="85725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Exchange</a:t>
                      </a:r>
                      <a:endParaRPr lang="en-US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Production</a:t>
                      </a:r>
                      <a:endParaRPr lang="en-US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57835" indent="0" algn="ctr" defTabSz="914400" rtl="0" eaLnBrk="1" fontAlgn="auto" latinLnBrk="0" hangingPunct="1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457835" indent="0" algn="ctr" defTabSz="914400" rtl="0" eaLnBrk="1" fontAlgn="auto" latinLnBrk="0" hangingPunct="1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457835" indent="0" algn="l" defTabSz="914400" rtl="0" eaLnBrk="1" fontAlgn="auto" latinLnBrk="0" hangingPunct="1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Product</a:t>
                      </a:r>
                      <a:endParaRPr lang="en-US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Selling</a:t>
                      </a:r>
                      <a:endParaRPr lang="en-US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667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667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667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Marketing</a:t>
                      </a:r>
                      <a:endParaRPr lang="en-US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Societal</a:t>
                      </a:r>
                      <a:endParaRPr lang="en-US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CRM</a:t>
                      </a:r>
                      <a:endParaRPr lang="en-US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 algn="ctr">
                        <a:lnSpc>
                          <a:spcPts val="13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Holistic</a:t>
                      </a:r>
                      <a:endParaRPr lang="en-US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420">
                <a:tc>
                  <a:txBody>
                    <a:bodyPr/>
                    <a:lstStyle/>
                    <a:p>
                      <a:pPr marL="67945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/>
                        <a:t>M.R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marR="0" algn="ctr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marR="0" algn="ctr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31165" algn="r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40995" algn="r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" marR="0" algn="ctr">
                        <a:lnSpc>
                          <a:spcPts val="14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" marR="0" algn="ctr">
                        <a:lnSpc>
                          <a:spcPts val="14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76225" algn="r">
                        <a:lnSpc>
                          <a:spcPts val="14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" marR="0" algn="ctr">
                        <a:lnSpc>
                          <a:spcPts val="14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67945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/>
                        <a:t>R.D.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marR="0" algn="ctr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marR="0" algn="ctr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31165" algn="r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40995" algn="r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" marR="0" algn="ctr">
                        <a:lnSpc>
                          <a:spcPts val="14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" marR="0" algn="ctr">
                        <a:lnSpc>
                          <a:spcPts val="14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76225" algn="r">
                        <a:lnSpc>
                          <a:spcPts val="14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" marR="0" algn="ctr">
                        <a:lnSpc>
                          <a:spcPts val="14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67945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/>
                        <a:t>Profit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795" algn="ctr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98425" algn="ctr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955" marR="0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99695" algn="ctr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" marR="0" algn="ctr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" marR="0" algn="ctr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76225" algn="r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" marR="0" algn="ctr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67945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/>
                        <a:t>C.S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marR="0" algn="ctr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marR="0" algn="ctr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31165" algn="r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40995" algn="r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" marR="0" algn="ctr">
                        <a:lnSpc>
                          <a:spcPts val="14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" marR="0" algn="ctr">
                        <a:lnSpc>
                          <a:spcPts val="14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76225" algn="r">
                        <a:lnSpc>
                          <a:spcPts val="14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" marR="0" algn="ctr">
                        <a:lnSpc>
                          <a:spcPts val="14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67945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/>
                        <a:t>A.S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31165" algn="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40995" algn="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" marR="0" algn="ctr">
                        <a:lnSpc>
                          <a:spcPts val="14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" marR="0" algn="ctr">
                        <a:lnSpc>
                          <a:spcPts val="14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76225" algn="r">
                        <a:lnSpc>
                          <a:spcPts val="14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" marR="0" algn="ctr">
                        <a:lnSpc>
                          <a:spcPts val="144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✔</a:t>
                      </a:r>
                      <a:endParaRPr lang="en-US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9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Old</a:t>
                      </a:r>
                    </a:p>
                    <a:p>
                      <a:pPr marL="66675" marR="0">
                        <a:lnSpc>
                          <a:spcPts val="12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concept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Industry</a:t>
                      </a:r>
                    </a:p>
                    <a:p>
                      <a:pPr marL="67945" marR="0">
                        <a:lnSpc>
                          <a:spcPts val="12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revolution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Early 20</a:t>
                      </a:r>
                      <a:r>
                        <a:rPr lang="en-US" sz="1200" baseline="30000" dirty="0"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>
                        <a:lnSpc>
                          <a:spcPts val="12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Century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1930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1960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1980-90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1990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New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9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 marR="6921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3rd world/Un </a:t>
                      </a:r>
                      <a:r>
                        <a:rPr lang="en-US" sz="1200" dirty="0" err="1">
                          <a:latin typeface="Times New Roman" pitchFamily="18" charset="0"/>
                          <a:cs typeface="Times New Roman" pitchFamily="18" charset="0"/>
                        </a:rPr>
                        <a:t>der</a:t>
                      </a: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 Develope d country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8128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Large scale production and distributio n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3492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Only Best Quality product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87630">
                        <a:lnSpc>
                          <a:spcPct val="98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Great depression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 marR="12446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Customers are the king of market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243205">
                        <a:lnSpc>
                          <a:spcPct val="98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C.S+P+ S.W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7302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Long term relations hip with </a:t>
                      </a:r>
                      <a:r>
                        <a:rPr lang="en-US" sz="1200" spc="-5" dirty="0" err="1">
                          <a:latin typeface="Times New Roman" pitchFamily="18" charset="0"/>
                          <a:cs typeface="Times New Roman" pitchFamily="18" charset="0"/>
                        </a:rPr>
                        <a:t>stakehold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 pitchFamily="18" charset="0"/>
                          <a:cs typeface="Times New Roman" pitchFamily="18" charset="0"/>
                        </a:rPr>
                        <a:t>er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280035">
                        <a:lnSpc>
                          <a:spcPct val="98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Philip Kotler</a:t>
                      </a:r>
                    </a:p>
                    <a:p>
                      <a:pPr marL="67945" marR="9588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Four elements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9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 marR="7175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Assume- Customer buy any quality of products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16065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Assume- Customer buy Large scale produce goods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604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Assume- Customer buy Best quality of products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7429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Assume- Sell product by forcefully or </a:t>
                      </a:r>
                      <a:r>
                        <a:rPr lang="en-US" sz="1200" dirty="0" err="1">
                          <a:latin typeface="Times New Roman" pitchFamily="18" charset="0"/>
                          <a:cs typeface="Times New Roman" pitchFamily="18" charset="0"/>
                        </a:rPr>
                        <a:t>aggressivel</a:t>
                      </a: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 y through </a:t>
                      </a:r>
                      <a:r>
                        <a:rPr lang="en-US" sz="1200" spc="-5" dirty="0">
                          <a:latin typeface="Times New Roman" pitchFamily="18" charset="0"/>
                          <a:cs typeface="Times New Roman" pitchFamily="18" charset="0"/>
                        </a:rPr>
                        <a:t>Advertising </a:t>
                      </a: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Sales</a:t>
                      </a:r>
                    </a:p>
                    <a:p>
                      <a:pPr marL="67945" marR="0">
                        <a:lnSpc>
                          <a:spcPts val="12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promotion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 marR="13779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Assume:- The success of the </a:t>
                      </a:r>
                      <a:r>
                        <a:rPr lang="en-US" sz="1200" dirty="0" err="1">
                          <a:latin typeface="Times New Roman" pitchFamily="18" charset="0"/>
                          <a:cs typeface="Times New Roman" pitchFamily="18" charset="0"/>
                        </a:rPr>
                        <a:t>orgn</a:t>
                      </a: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 Depend on Customer satisfaction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159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Assume:- Progress of Company depends on C.S+P+ S.W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223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Assume:- Progress and prosper only Long term relations hip with </a:t>
                      </a:r>
                      <a:r>
                        <a:rPr lang="en-US" sz="1200" dirty="0" err="1">
                          <a:latin typeface="Times New Roman" pitchFamily="18" charset="0"/>
                          <a:cs typeface="Times New Roman" pitchFamily="18" charset="0"/>
                        </a:rPr>
                        <a:t>stakehold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0">
                        <a:lnSpc>
                          <a:spcPts val="12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 pitchFamily="18" charset="0"/>
                          <a:cs typeface="Times New Roman" pitchFamily="18" charset="0"/>
                        </a:rPr>
                        <a:t>er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223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1.Integrat ed </a:t>
                      </a:r>
                      <a:r>
                        <a:rPr lang="en-US" sz="1200" dirty="0" err="1">
                          <a:latin typeface="Times New Roman" pitchFamily="18" charset="0"/>
                          <a:cs typeface="Times New Roman" pitchFamily="18" charset="0"/>
                        </a:rPr>
                        <a:t>Marketin</a:t>
                      </a: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 g 2.Realtio </a:t>
                      </a:r>
                      <a:r>
                        <a:rPr lang="en-US" sz="1200" dirty="0" err="1">
                          <a:latin typeface="Times New Roman" pitchFamily="18" charset="0"/>
                          <a:cs typeface="Times New Roman" pitchFamily="18" charset="0"/>
                        </a:rPr>
                        <a:t>nship</a:t>
                      </a: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 3.Internal 4.Profor </a:t>
                      </a:r>
                      <a:r>
                        <a:rPr lang="en-US" sz="1200" dirty="0" err="1">
                          <a:latin typeface="Times New Roman" pitchFamily="18" charset="0"/>
                          <a:cs typeface="Times New Roman" pitchFamily="18" charset="0"/>
                        </a:rPr>
                        <a:t>mance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9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13081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T. Levitt Marketing Myopia- (Narrow</a:t>
                      </a:r>
                    </a:p>
                    <a:p>
                      <a:pPr marL="67945" marR="12065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itchFamily="18" charset="0"/>
                          <a:cs typeface="Times New Roman" pitchFamily="18" charset="0"/>
                        </a:rPr>
                        <a:t>perception of Marketing)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164465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 pitchFamily="18" charset="0"/>
                          <a:cs typeface="Times New Roman" pitchFamily="18" charset="0"/>
                        </a:rPr>
                        <a:t>Eg</a:t>
                      </a: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-Tata Cancer Hospital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371600" y="304800"/>
            <a:ext cx="6858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1. Exchange concept:-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Old concept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FFFF00"/>
                </a:solidFill>
                <a:cs typeface="Aharoni" pitchFamily="2" charset="-79"/>
              </a:rPr>
              <a:t>3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rd world/Under developed country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Assume Customer buy any quality of products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MR-Market Research:-  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No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R.D.-Research Development:- 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No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Profit :-  </a:t>
            </a:r>
            <a:r>
              <a:rPr lang="en-US" sz="28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Yes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C.S-Customer satisfaction:-  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No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A.S-After sales promotion:- 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No 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9248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1. Production Concept:-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Industry revolution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/>
              <a:t>Large scale production and distribution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Assume:- </a:t>
            </a:r>
            <a:r>
              <a:rPr lang="en-US" sz="2800" b="1" dirty="0" smtClean="0"/>
              <a:t> Customer buy Large scale produce goods</a:t>
            </a:r>
            <a:endParaRPr lang="en-US" sz="28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MR-Market Research:-  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No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R.D.-Research Development:- 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No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Profit :-  </a:t>
            </a:r>
            <a:r>
              <a:rPr lang="en-US" sz="28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Yes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C.S-Customer satisfaction:-  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No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A.S-After sales promotion:- 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No 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9248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3. Product Concept:-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/>
              <a:t>Early 20</a:t>
            </a:r>
            <a:r>
              <a:rPr lang="en-US" sz="2800" b="1" baseline="30000" dirty="0" smtClean="0"/>
              <a:t>th</a:t>
            </a:r>
            <a:r>
              <a:rPr lang="en-US" sz="2800" b="1" dirty="0" smtClean="0"/>
              <a:t>Century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/>
              <a:t>Only Best Quality product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Assume:- </a:t>
            </a:r>
            <a:r>
              <a:rPr lang="en-US" sz="2800" b="1" dirty="0" smtClean="0"/>
              <a:t> Customer buy Best quality of products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/>
              <a:t>T. Levitt Marketing Myopia- (Narrow perception of Marketing)</a:t>
            </a:r>
          </a:p>
          <a:p>
            <a:endParaRPr lang="en-US" sz="28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MR-Market Research:-  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No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R.D.-Research Development:- 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No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Profit :-  </a:t>
            </a:r>
            <a:r>
              <a:rPr lang="en-US" sz="28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Yes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C.S-Customer satisfaction:-  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No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A.S-After sales promotion:- 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No 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9248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4. Selling Concept:-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/>
              <a:t>1930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/>
              <a:t>Great depression</a:t>
            </a:r>
          </a:p>
          <a:p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Assume:- </a:t>
            </a:r>
            <a:r>
              <a:rPr lang="en-US" sz="2800" b="1" dirty="0" smtClean="0"/>
              <a:t> Sell product by forcefully or aggressively through Advertising Sales promotion</a:t>
            </a:r>
            <a:endParaRPr lang="en-US" sz="28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MR-Market Research:-  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No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R.D.-Research Development:- 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No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Profit :-  </a:t>
            </a:r>
            <a:r>
              <a:rPr lang="en-US" sz="28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Yes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C.S-Customer satisfaction:-  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No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A.S-After sales promotion:- 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No 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9248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5. Marketing Concept:-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/>
              <a:t>1960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/>
              <a:t>Customers are the king of market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Assume:- </a:t>
            </a:r>
            <a:r>
              <a:rPr lang="en-US" sz="2800" b="1" dirty="0" smtClean="0"/>
              <a:t> The success of the organisation  Depend on Customer satisfaction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MR-Market Research:-  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Yes</a:t>
            </a: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R.D.-Research Development:- 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Yes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Profit :-  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Yes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C.S-Customer satisfaction:-  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Yes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A.S-After sales promotion:- 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Yes 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9248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6. Societal Concept:-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/>
              <a:t>1980-90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/>
              <a:t>Customer Satisfaction +Profit+ Social Welfare activities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Assume:- </a:t>
            </a:r>
            <a:r>
              <a:rPr lang="en-US" sz="2800" b="1" dirty="0" smtClean="0"/>
              <a:t> Progress of Company depends on C.S+P+ S.W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/>
              <a:t>Example:- </a:t>
            </a:r>
            <a:r>
              <a:rPr lang="en-US" sz="2800" b="1" dirty="0" err="1" smtClean="0"/>
              <a:t>Eg</a:t>
            </a:r>
            <a:r>
              <a:rPr lang="en-US" sz="2800" b="1" dirty="0" smtClean="0"/>
              <a:t>-Tata Cancer Hospital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MR-Market Research:-  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Yes</a:t>
            </a: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R.D.-Research Development:- 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Yes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Profit :-  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Yes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C.S-Customer satisfaction:-  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Yes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A.S-After sales promotion:- 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Yes 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826</Words>
  <Application>Microsoft Office PowerPoint</Application>
  <PresentationFormat>On-screen Show (4:3)</PresentationFormat>
  <Paragraphs>332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61</cp:revision>
  <dcterms:created xsi:type="dcterms:W3CDTF">2020-06-02T07:05:21Z</dcterms:created>
  <dcterms:modified xsi:type="dcterms:W3CDTF">2021-09-16T20:12:24Z</dcterms:modified>
</cp:coreProperties>
</file>